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153A-F73A-341C-FC5C-FA720CBA9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36971-E5B4-82E0-E9FA-67EFB6254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828FD-0F0B-9965-933D-15BB19D9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1B1C7-DE99-0865-1C32-4377AA28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C693F-9940-41C0-E3BD-BCE14BB2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95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7FF2-51D7-A5F4-B50F-B221A2EE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D4F08-582D-27C6-C94D-6D4E843DF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32D6F-52E2-37A4-F708-9226F524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8ABC4-A3D9-C6B8-0F54-D4D7312B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67500-753A-938B-D581-E2394A71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93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9654B-8FEB-9251-1121-E0958D90D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E2E66-EFE5-CC9F-C038-F6C02626E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40992-D0C2-6686-AEE6-59CD14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5858A-0F43-2E05-C1D6-7D70A838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9373C-ADB9-F5F0-E982-F01A0F63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21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C11C-FC63-5D30-BA84-66D51181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D932-A319-D232-A1FA-685BB0486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B690-2C2C-BD95-0A19-551FADA2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E76E2-E63F-449A-105C-9F74F846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F6AC8-F50B-C945-92A5-14C9B60F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690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7F8E-02D5-B132-D747-E8BB2B33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7FB00-BE97-0511-DDCB-AADECBA9C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ED9B-1069-0667-2D34-EF2DD824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FCA6E-43EA-150C-564C-2D05E0BC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9CD4-ECD4-A77B-4A3B-7B543933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7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9661-D49A-F7E4-DF37-22754738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9CE5-A55E-B6D8-BA9B-577F66645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50470-4C75-131B-ECAC-F74885A37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25CED-3B3E-4896-9C9C-7555A6B3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3731C-34BC-BA3D-0037-54CE4040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D877-8D15-540B-8B95-D49D496C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621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2E48-77D6-4078-BBC7-53C417D4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FA68-C5C3-1992-2EA2-C3C1A716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E8AE9-5BE5-BF64-FA0E-6DE117E98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0FC62-278F-BD95-F66E-57917B9B9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F779C-1290-0A8D-173A-4E6DDA33E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E8FFA-F293-0FA3-059A-537AAB24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18CBB-AF17-199D-5E64-97B8306F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F2E1B-699D-C113-4F6B-69DD27C7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0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EB2B-C6C5-9790-D2CC-83B49799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62DCA-C894-3B8E-117D-9645F619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5AB59-37FE-8E8B-BD09-35F709CD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6BB2E-8C5E-01F1-90CE-94B4031A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55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BC9C1-5235-113D-94E7-5A1A98D8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6A7B1-5662-547D-33F8-75A22112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F19E2-B7AE-0C36-7A60-A8D14891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893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4CD1-74FB-38CC-8099-EC246C2B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0BC7A-89C4-04A2-BF27-F25DD3203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A3BC7-4D59-7B8A-5158-3DE2AB617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62F0E-2DCF-843F-A7B6-7CCD633F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9C40A-5AF0-03C9-8116-A549921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65198-DE16-615D-0B65-3B8EFBB8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06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F893-2864-FC7B-A0DA-9364713A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3FEB0A-60FA-E76E-31B7-4A79B3E0A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B256-12C8-4433-687D-F39A0E5BA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2C2A2-7A46-24A1-EFB8-25388D08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C749A-D3A3-6B0C-A469-654C10A9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9813C-80A5-8811-FD10-97E13573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34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495D5-1CA8-147A-65F3-F716BAE6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7E638-AAA8-9903-7CCC-CFF9AE2CE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F774-E21C-9A9E-CCF9-0BC311B21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66001-6FA9-49A0-B3D1-DFE800E82D7B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5661-8673-63E7-2CD2-1A4F83FF9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9CB86-A1B4-58E2-F0C7-D2CD5EA10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CF72-0CAA-4634-A56A-66CE75FA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2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9"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7149" y="4053231"/>
            <a:ext cx="5291921" cy="880516"/>
          </a:xfrm>
        </p:spPr>
        <p:txBody>
          <a:bodyPr>
            <a:normAutofit fontScale="90000"/>
          </a:bodyPr>
          <a:lstStyle/>
          <a:p>
            <a:r>
              <a:rPr lang="hr-HR" sz="5400" b="1" dirty="0" err="1"/>
              <a:t>Lesson</a:t>
            </a:r>
            <a:r>
              <a:rPr lang="hr-HR" sz="5400" b="1" dirty="0"/>
              <a:t> 1</a:t>
            </a:r>
            <a:br>
              <a:rPr lang="hr-HR" sz="5400" b="1" dirty="0"/>
            </a:br>
            <a:r>
              <a:rPr lang="hr-HR" sz="5400" b="1" dirty="0"/>
              <a:t> English </a:t>
            </a:r>
            <a:r>
              <a:rPr lang="hr-HR" sz="5400" b="1" dirty="0" err="1"/>
              <a:t>and</a:t>
            </a:r>
            <a:r>
              <a:rPr lang="hr-HR" sz="5400" b="1" dirty="0"/>
              <a:t>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426" y="2601913"/>
            <a:ext cx="4752974" cy="455057"/>
          </a:xfrm>
        </p:spPr>
        <p:txBody>
          <a:bodyPr>
            <a:noAutofit/>
          </a:bodyPr>
          <a:lstStyle/>
          <a:p>
            <a:r>
              <a:rPr lang="hr-HR" sz="6000" b="1" dirty="0">
                <a:solidFill>
                  <a:srgbClr val="C00000"/>
                </a:solidFill>
              </a:rPr>
              <a:t>STARTING</a:t>
            </a:r>
            <a:r>
              <a:rPr lang="hr-HR" sz="6000" b="1" dirty="0">
                <a:solidFill>
                  <a:srgbClr val="FF0000"/>
                </a:solidFill>
              </a:rPr>
              <a:t> </a:t>
            </a:r>
            <a:r>
              <a:rPr lang="hr-HR" sz="6000" b="1" dirty="0">
                <a:solidFill>
                  <a:srgbClr val="C00000"/>
                </a:solidFill>
              </a:rPr>
              <a:t>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91F868-6D44-E972-2B78-EFC0489355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0272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4D1DD-73D3-287F-D834-099FC3C0D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130" y="382482"/>
            <a:ext cx="543979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hr-HR" b="1" dirty="0" err="1"/>
              <a:t>What</a:t>
            </a:r>
            <a:r>
              <a:rPr lang="hr-HR" b="1" dirty="0"/>
              <a:t> </a:t>
            </a:r>
            <a:r>
              <a:rPr lang="hr-HR" b="1" dirty="0" err="1"/>
              <a:t>can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see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pictures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A?</a:t>
            </a:r>
          </a:p>
          <a:p>
            <a:pPr marL="0" indent="0">
              <a:buNone/>
            </a:pPr>
            <a:r>
              <a:rPr lang="hr-HR" b="1" i="1" dirty="0"/>
              <a:t>Capital </a:t>
            </a:r>
            <a:r>
              <a:rPr lang="hr-HR" b="1" i="1" dirty="0" err="1"/>
              <a:t>cities</a:t>
            </a:r>
            <a:r>
              <a:rPr lang="hr-HR" b="1" i="1" dirty="0"/>
              <a:t>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b="1" dirty="0"/>
              <a:t>Do </a:t>
            </a:r>
            <a:r>
              <a:rPr lang="hr-HR" b="1" dirty="0" err="1"/>
              <a:t>Task</a:t>
            </a:r>
            <a:r>
              <a:rPr lang="hr-HR" b="1" dirty="0"/>
              <a:t> B. </a:t>
            </a:r>
            <a:r>
              <a:rPr lang="hr-HR" b="1" dirty="0" err="1"/>
              <a:t>Fill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. </a:t>
            </a:r>
            <a:r>
              <a:rPr lang="hr-HR" b="1" dirty="0" err="1"/>
              <a:t>What</a:t>
            </a:r>
            <a:r>
              <a:rPr lang="hr-HR" b="1" dirty="0"/>
              <a:t> are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capital</a:t>
            </a:r>
            <a:r>
              <a:rPr lang="hr-HR" b="1" dirty="0"/>
              <a:t> </a:t>
            </a:r>
            <a:r>
              <a:rPr lang="hr-HR" b="1" dirty="0" err="1"/>
              <a:t>cities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these</a:t>
            </a:r>
            <a:r>
              <a:rPr lang="hr-HR" b="1" dirty="0"/>
              <a:t> </a:t>
            </a:r>
            <a:r>
              <a:rPr lang="hr-HR" b="1" dirty="0" err="1"/>
              <a:t>countries</a:t>
            </a:r>
            <a:r>
              <a:rPr lang="hr-HR" b="1" dirty="0"/>
              <a:t>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/>
              <a:t>Check</a:t>
            </a:r>
            <a:r>
              <a:rPr lang="hr-HR" b="1" dirty="0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3A96E3-D3FB-8780-7DC4-BE33EC4F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2500967"/>
            <a:ext cx="5685013" cy="2232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7EF1D2-217B-E21F-376B-6FA93C412A48}"/>
              </a:ext>
            </a:extLst>
          </p:cNvPr>
          <p:cNvSpPr txBox="1"/>
          <p:nvPr/>
        </p:nvSpPr>
        <p:spPr>
          <a:xfrm>
            <a:off x="426128" y="2814222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London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B5A871-7E3B-5C59-1D45-A3257656766F}"/>
              </a:ext>
            </a:extLst>
          </p:cNvPr>
          <p:cNvSpPr txBox="1"/>
          <p:nvPr/>
        </p:nvSpPr>
        <p:spPr>
          <a:xfrm>
            <a:off x="426128" y="3183554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Dublin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89A71-4A8E-DB02-48F4-75477D4D2964}"/>
              </a:ext>
            </a:extLst>
          </p:cNvPr>
          <p:cNvSpPr txBox="1"/>
          <p:nvPr/>
        </p:nvSpPr>
        <p:spPr>
          <a:xfrm>
            <a:off x="275208" y="3552886"/>
            <a:ext cx="176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Washington D.C.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9D2D7-5A99-AE48-D7BB-14C7AC6C309B}"/>
              </a:ext>
            </a:extLst>
          </p:cNvPr>
          <p:cNvSpPr txBox="1"/>
          <p:nvPr/>
        </p:nvSpPr>
        <p:spPr>
          <a:xfrm>
            <a:off x="426128" y="3958687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Canberra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4F337A-6BA0-65EB-308A-65C4F99C6C28}"/>
              </a:ext>
            </a:extLst>
          </p:cNvPr>
          <p:cNvSpPr txBox="1"/>
          <p:nvPr/>
        </p:nvSpPr>
        <p:spPr>
          <a:xfrm>
            <a:off x="466078" y="4328019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Wellington</a:t>
            </a:r>
          </a:p>
        </p:txBody>
      </p:sp>
    </p:spTree>
    <p:extLst>
      <p:ext uri="{BB962C8B-B14F-4D97-AF65-F5344CB8AC3E}">
        <p14:creationId xmlns:p14="http://schemas.microsoft.com/office/powerpoint/2010/main" val="167875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EF08B7-3FA4-81E7-DBE8-E1041466B5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2517" cy="689209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7C035-6EE7-4FD0-4273-56139BFED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8544" y="218767"/>
            <a:ext cx="623212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b="1" dirty="0" err="1"/>
              <a:t>Match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flags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countries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C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62851-5669-1FEA-4D5C-7D5F9D6FF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771"/>
            <a:ext cx="6793152" cy="2593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792A27-2720-329E-12F5-386EDE0C6077}"/>
              </a:ext>
            </a:extLst>
          </p:cNvPr>
          <p:cNvSpPr txBox="1"/>
          <p:nvPr/>
        </p:nvSpPr>
        <p:spPr>
          <a:xfrm>
            <a:off x="2752078" y="2147626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07166-2FE9-9DE6-8708-91BFB5991AD3}"/>
              </a:ext>
            </a:extLst>
          </p:cNvPr>
          <p:cNvSpPr txBox="1"/>
          <p:nvPr/>
        </p:nvSpPr>
        <p:spPr>
          <a:xfrm>
            <a:off x="4573480" y="3547272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A057D-982D-A477-EF50-6B7A1E3F8C15}"/>
              </a:ext>
            </a:extLst>
          </p:cNvPr>
          <p:cNvSpPr txBox="1"/>
          <p:nvPr/>
        </p:nvSpPr>
        <p:spPr>
          <a:xfrm>
            <a:off x="1056443" y="2435021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E864E5-9907-E172-D660-17560CED2794}"/>
              </a:ext>
            </a:extLst>
          </p:cNvPr>
          <p:cNvSpPr txBox="1"/>
          <p:nvPr/>
        </p:nvSpPr>
        <p:spPr>
          <a:xfrm>
            <a:off x="1448540" y="3609416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99FE5B-58F9-A7B4-207D-E2EAAB6274DB}"/>
              </a:ext>
            </a:extLst>
          </p:cNvPr>
          <p:cNvSpPr txBox="1"/>
          <p:nvPr/>
        </p:nvSpPr>
        <p:spPr>
          <a:xfrm>
            <a:off x="2752078" y="3609416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BC90E0-36FC-BC84-FE88-B63634EA5010}"/>
              </a:ext>
            </a:extLst>
          </p:cNvPr>
          <p:cNvSpPr txBox="1"/>
          <p:nvPr/>
        </p:nvSpPr>
        <p:spPr>
          <a:xfrm>
            <a:off x="5598112" y="3578344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1088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EF08B7-3FA4-81E7-DBE8-E1041466B5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2517" cy="689209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7C035-6EE7-4FD0-4273-56139BFED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8544" y="218766"/>
            <a:ext cx="6009443" cy="54540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descriptions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D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guess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country</a:t>
            </a:r>
            <a:r>
              <a:rPr lang="hr-HR" b="1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0823F-9666-3B0C-8D3B-141F1F584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037"/>
            <a:ext cx="6790008" cy="242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AAF18E-10C5-A223-60E2-89F519992475}"/>
              </a:ext>
            </a:extLst>
          </p:cNvPr>
          <p:cNvSpPr txBox="1"/>
          <p:nvPr/>
        </p:nvSpPr>
        <p:spPr>
          <a:xfrm>
            <a:off x="914400" y="2050741"/>
            <a:ext cx="290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United </a:t>
            </a:r>
            <a:r>
              <a:rPr lang="hr-HR" dirty="0" err="1">
                <a:solidFill>
                  <a:srgbClr val="FF0000"/>
                </a:solidFill>
              </a:rPr>
              <a:t>States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of</a:t>
            </a:r>
            <a:r>
              <a:rPr lang="hr-HR" dirty="0">
                <a:solidFill>
                  <a:srgbClr val="FF0000"/>
                </a:solidFill>
              </a:rPr>
              <a:t> America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E94F6-A6F3-2AB3-5913-3FBAA0C30056}"/>
              </a:ext>
            </a:extLst>
          </p:cNvPr>
          <p:cNvSpPr txBox="1"/>
          <p:nvPr/>
        </p:nvSpPr>
        <p:spPr>
          <a:xfrm>
            <a:off x="1300580" y="2292424"/>
            <a:ext cx="290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Washington D.C.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BC7E2-C90F-082F-4926-1919F149122C}"/>
              </a:ext>
            </a:extLst>
          </p:cNvPr>
          <p:cNvSpPr txBox="1"/>
          <p:nvPr/>
        </p:nvSpPr>
        <p:spPr>
          <a:xfrm>
            <a:off x="294442" y="3126011"/>
            <a:ext cx="100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Canada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B7B6D3-E375-C8AD-A384-2BAC08F949E7}"/>
              </a:ext>
            </a:extLst>
          </p:cNvPr>
          <p:cNvSpPr txBox="1"/>
          <p:nvPr/>
        </p:nvSpPr>
        <p:spPr>
          <a:xfrm>
            <a:off x="1069759" y="3366444"/>
            <a:ext cx="144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Ottawa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B1694A-D4E1-3AF5-B2C4-9294741CEFD1}"/>
              </a:ext>
            </a:extLst>
          </p:cNvPr>
          <p:cNvSpPr txBox="1"/>
          <p:nvPr/>
        </p:nvSpPr>
        <p:spPr>
          <a:xfrm>
            <a:off x="3666478" y="2661756"/>
            <a:ext cx="256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United </a:t>
            </a:r>
            <a:r>
              <a:rPr lang="hr-HR" dirty="0" err="1">
                <a:solidFill>
                  <a:srgbClr val="FF0000"/>
                </a:solidFill>
              </a:rPr>
              <a:t>Kingdom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D43070-C199-7A37-0805-9650CCEF7E26}"/>
              </a:ext>
            </a:extLst>
          </p:cNvPr>
          <p:cNvSpPr txBox="1"/>
          <p:nvPr/>
        </p:nvSpPr>
        <p:spPr>
          <a:xfrm>
            <a:off x="4596061" y="2903880"/>
            <a:ext cx="89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27083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4DC5A4-F491-8D73-2C8F-6FA90B6C26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" y="979363"/>
            <a:ext cx="6256799" cy="489927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0E198-5924-F42B-4B2E-CD43EF6D1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3705" y="1390619"/>
            <a:ext cx="5181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hr-HR" b="1" dirty="0"/>
              <a:t>Talk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other</a:t>
            </a:r>
            <a:r>
              <a:rPr lang="hr-HR" b="1" dirty="0"/>
              <a:t> English </a:t>
            </a:r>
            <a:r>
              <a:rPr lang="hr-HR" b="1" dirty="0" err="1"/>
              <a:t>speaking</a:t>
            </a:r>
            <a:r>
              <a:rPr lang="hr-HR" b="1" dirty="0"/>
              <a:t> </a:t>
            </a:r>
            <a:r>
              <a:rPr lang="hr-HR" b="1" dirty="0" err="1"/>
              <a:t>countries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their</a:t>
            </a:r>
            <a:r>
              <a:rPr lang="hr-HR" b="1" dirty="0"/>
              <a:t> </a:t>
            </a:r>
            <a:r>
              <a:rPr lang="hr-HR" b="1" dirty="0" err="1"/>
              <a:t>flags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a </a:t>
            </a:r>
            <a:r>
              <a:rPr lang="hr-HR" b="1" dirty="0" err="1"/>
              <a:t>similar</a:t>
            </a:r>
            <a:r>
              <a:rPr lang="hr-HR" b="1" dirty="0"/>
              <a:t> </a:t>
            </a:r>
            <a:r>
              <a:rPr lang="hr-HR" b="1" dirty="0" err="1"/>
              <a:t>way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97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EF08B7-3FA4-81E7-DBE8-E1041466B5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2517" cy="689209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7C035-6EE7-4FD0-4273-56139BFED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358" y="218766"/>
            <a:ext cx="5718629" cy="54540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 err="1"/>
              <a:t>Look</a:t>
            </a:r>
            <a:r>
              <a:rPr lang="hr-HR" b="1" dirty="0"/>
              <a:t> at </a:t>
            </a:r>
            <a:r>
              <a:rPr lang="hr-HR" b="1" dirty="0" err="1"/>
              <a:t>the</a:t>
            </a:r>
            <a:r>
              <a:rPr lang="hr-HR" b="1" dirty="0"/>
              <a:t> GOOD TO KNOW </a:t>
            </a:r>
            <a:r>
              <a:rPr lang="hr-HR" b="1" dirty="0" err="1"/>
              <a:t>box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A. </a:t>
            </a:r>
            <a:r>
              <a:rPr lang="hr-HR" b="1" dirty="0" err="1"/>
              <a:t>What</a:t>
            </a:r>
            <a:r>
              <a:rPr lang="hr-HR" b="1" dirty="0"/>
              <a:t> 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know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Croatian </a:t>
            </a:r>
            <a:r>
              <a:rPr lang="hr-HR" b="1" dirty="0" err="1"/>
              <a:t>flag</a:t>
            </a:r>
            <a:r>
              <a:rPr lang="hr-HR" b="1" dirty="0"/>
              <a:t>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  <a:p>
            <a:pPr marL="0" indent="0">
              <a:buNone/>
            </a:pPr>
            <a:r>
              <a:rPr lang="hr-HR" b="1" dirty="0" err="1"/>
              <a:t>Task</a:t>
            </a:r>
            <a:r>
              <a:rPr lang="hr-HR" b="1" dirty="0"/>
              <a:t> A </a:t>
            </a:r>
            <a:br>
              <a:rPr lang="hr-HR" b="1" dirty="0"/>
            </a:br>
            <a:r>
              <a:rPr lang="hr-HR" b="1" dirty="0">
                <a:solidFill>
                  <a:srgbClr val="FF0000"/>
                </a:solidFill>
              </a:rPr>
              <a:t>1 </a:t>
            </a:r>
            <a:r>
              <a:rPr lang="hr-HR" b="1" dirty="0" err="1">
                <a:solidFill>
                  <a:srgbClr val="FF0000"/>
                </a:solidFill>
              </a:rPr>
              <a:t>It’s</a:t>
            </a:r>
            <a:r>
              <a:rPr lang="hr-HR" b="1" dirty="0">
                <a:solidFill>
                  <a:srgbClr val="FF0000"/>
                </a:solidFill>
              </a:rPr>
              <a:t> a </a:t>
            </a:r>
            <a:r>
              <a:rPr lang="hr-HR" b="1" dirty="0" err="1">
                <a:solidFill>
                  <a:srgbClr val="FF0000"/>
                </a:solidFill>
              </a:rPr>
              <a:t>tricolour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of</a:t>
            </a:r>
            <a:r>
              <a:rPr lang="hr-HR" b="1" dirty="0">
                <a:solidFill>
                  <a:srgbClr val="FF0000"/>
                </a:solidFill>
              </a:rPr>
              <a:t> red, </a:t>
            </a:r>
            <a:r>
              <a:rPr lang="hr-HR" b="1" dirty="0" err="1">
                <a:solidFill>
                  <a:srgbClr val="FF0000"/>
                </a:solidFill>
              </a:rPr>
              <a:t>white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and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blue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2 In </a:t>
            </a:r>
            <a:r>
              <a:rPr lang="hr-HR" b="1" dirty="0" err="1">
                <a:solidFill>
                  <a:srgbClr val="FF0000"/>
                </a:solidFill>
              </a:rPr>
              <a:t>the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middle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there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is</a:t>
            </a:r>
            <a:r>
              <a:rPr lang="hr-HR" b="1" dirty="0">
                <a:solidFill>
                  <a:srgbClr val="FF0000"/>
                </a:solidFill>
              </a:rPr>
              <a:t> a </a:t>
            </a:r>
            <a:r>
              <a:rPr lang="hr-HR" b="1" dirty="0" err="1">
                <a:solidFill>
                  <a:srgbClr val="FF0000"/>
                </a:solidFill>
              </a:rPr>
              <a:t>shield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and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the</a:t>
            </a:r>
            <a:r>
              <a:rPr lang="hr-HR" b="1" dirty="0">
                <a:solidFill>
                  <a:srgbClr val="FF0000"/>
                </a:solidFill>
              </a:rPr>
              <a:t> Croatian </a:t>
            </a:r>
            <a:r>
              <a:rPr lang="hr-HR" b="1" dirty="0" err="1">
                <a:solidFill>
                  <a:srgbClr val="FF0000"/>
                </a:solidFill>
              </a:rPr>
              <a:t>Coat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of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Arms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018FF-7D8A-120C-A78F-2922835D4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837"/>
            <a:ext cx="5718629" cy="343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974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EF08B7-3FA4-81E7-DBE8-E1041466B5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2517" cy="689209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7C035-6EE7-4FD0-4273-56139BFED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358" y="218766"/>
            <a:ext cx="5825900" cy="57914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b="1" dirty="0" err="1"/>
              <a:t>What</a:t>
            </a:r>
            <a:r>
              <a:rPr lang="hr-HR" b="1" dirty="0"/>
              <a:t> 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know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Croatian </a:t>
            </a:r>
            <a:r>
              <a:rPr lang="hr-HR" b="1" dirty="0" err="1"/>
              <a:t>Coat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Arms</a:t>
            </a:r>
            <a:r>
              <a:rPr lang="hr-HR" b="1" dirty="0"/>
              <a:t>? Slove </a:t>
            </a:r>
            <a:r>
              <a:rPr lang="hr-HR" b="1" dirty="0" err="1"/>
              <a:t>Task</a:t>
            </a:r>
            <a:r>
              <a:rPr lang="hr-HR" b="1" dirty="0"/>
              <a:t> B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write</a:t>
            </a:r>
            <a:r>
              <a:rPr lang="hr-HR" b="1" dirty="0"/>
              <a:t> short </a:t>
            </a:r>
            <a:r>
              <a:rPr lang="hr-HR" b="1" dirty="0" err="1"/>
              <a:t>answers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notebook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  <a:p>
            <a:pPr marL="0" indent="0">
              <a:buNone/>
            </a:pPr>
            <a:r>
              <a:rPr lang="hr-HR" b="1" dirty="0" err="1">
                <a:solidFill>
                  <a:srgbClr val="FF0000"/>
                </a:solidFill>
              </a:rPr>
              <a:t>Task</a:t>
            </a:r>
            <a:r>
              <a:rPr lang="hr-HR" b="1" dirty="0">
                <a:solidFill>
                  <a:srgbClr val="FF0000"/>
                </a:solidFill>
              </a:rPr>
              <a:t> B</a:t>
            </a:r>
          </a:p>
          <a:p>
            <a:pPr marL="0" indent="0">
              <a:buNone/>
            </a:pPr>
            <a:br>
              <a:rPr lang="hr-HR" b="1" dirty="0">
                <a:solidFill>
                  <a:srgbClr val="FF0000"/>
                </a:solidFill>
              </a:rPr>
            </a:br>
            <a:r>
              <a:rPr lang="hr-HR" b="1" dirty="0">
                <a:solidFill>
                  <a:srgbClr val="FF0000"/>
                </a:solidFill>
              </a:rPr>
              <a:t>1 </a:t>
            </a:r>
            <a:r>
              <a:rPr lang="hr-HR" b="1" dirty="0" err="1">
                <a:solidFill>
                  <a:srgbClr val="FF0000"/>
                </a:solidFill>
              </a:rPr>
              <a:t>There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is</a:t>
            </a:r>
            <a:r>
              <a:rPr lang="hr-HR" b="1" dirty="0">
                <a:solidFill>
                  <a:srgbClr val="FF0000"/>
                </a:solidFill>
              </a:rPr>
              <a:t> one </a:t>
            </a:r>
            <a:r>
              <a:rPr lang="hr-HR" b="1" dirty="0" err="1">
                <a:solidFill>
                  <a:srgbClr val="FF0000"/>
                </a:solidFill>
              </a:rPr>
              <a:t>big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shield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and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five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small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shields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2 </a:t>
            </a:r>
            <a:r>
              <a:rPr lang="hr-HR" b="1" dirty="0" err="1">
                <a:solidFill>
                  <a:srgbClr val="FF0000"/>
                </a:solidFill>
              </a:rPr>
              <a:t>There</a:t>
            </a:r>
            <a:r>
              <a:rPr lang="hr-HR" b="1" dirty="0">
                <a:solidFill>
                  <a:srgbClr val="FF0000"/>
                </a:solidFill>
              </a:rPr>
              <a:t> are 13 red </a:t>
            </a:r>
            <a:r>
              <a:rPr lang="hr-HR" b="1" dirty="0" err="1">
                <a:solidFill>
                  <a:srgbClr val="FF0000"/>
                </a:solidFill>
              </a:rPr>
              <a:t>squares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and</a:t>
            </a:r>
            <a:r>
              <a:rPr lang="hr-HR" b="1" dirty="0">
                <a:solidFill>
                  <a:srgbClr val="FF0000"/>
                </a:solidFill>
              </a:rPr>
              <a:t> 12 </a:t>
            </a:r>
            <a:r>
              <a:rPr lang="hr-HR" b="1" dirty="0" err="1">
                <a:solidFill>
                  <a:srgbClr val="FF0000"/>
                </a:solidFill>
              </a:rPr>
              <a:t>white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squares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3 A </a:t>
            </a:r>
            <a:r>
              <a:rPr lang="hr-HR" b="1" dirty="0" err="1">
                <a:solidFill>
                  <a:srgbClr val="FF0000"/>
                </a:solidFill>
              </a:rPr>
              <a:t>fox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is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not</a:t>
            </a:r>
            <a:r>
              <a:rPr lang="hr-HR" b="1" dirty="0">
                <a:solidFill>
                  <a:srgbClr val="FF0000"/>
                </a:solidFill>
              </a:rPr>
              <a:t> on </a:t>
            </a:r>
            <a:r>
              <a:rPr lang="hr-HR" b="1" dirty="0" err="1">
                <a:solidFill>
                  <a:srgbClr val="FF0000"/>
                </a:solidFill>
              </a:rPr>
              <a:t>the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flag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4 </a:t>
            </a:r>
            <a:r>
              <a:rPr lang="hr-HR" b="1" dirty="0" err="1">
                <a:solidFill>
                  <a:srgbClr val="FF0000"/>
                </a:solidFill>
              </a:rPr>
              <a:t>Yes</a:t>
            </a:r>
            <a:r>
              <a:rPr lang="hr-HR" b="1" dirty="0">
                <a:solidFill>
                  <a:srgbClr val="FF0000"/>
                </a:solidFill>
              </a:rPr>
              <a:t>, </a:t>
            </a:r>
            <a:r>
              <a:rPr lang="hr-HR" b="1" dirty="0" err="1">
                <a:solidFill>
                  <a:srgbClr val="FF0000"/>
                </a:solidFill>
              </a:rPr>
              <a:t>there</a:t>
            </a:r>
            <a:r>
              <a:rPr lang="hr-HR" b="1" dirty="0">
                <a:solidFill>
                  <a:srgbClr val="FF0000"/>
                </a:solidFill>
              </a:rPr>
              <a:t> are </a:t>
            </a:r>
            <a:r>
              <a:rPr lang="hr-HR" b="1" dirty="0" err="1">
                <a:solidFill>
                  <a:srgbClr val="FF0000"/>
                </a:solidFill>
              </a:rPr>
              <a:t>two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six-pointed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stars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5 </a:t>
            </a:r>
            <a:r>
              <a:rPr lang="hr-HR" b="1" dirty="0" err="1">
                <a:solidFill>
                  <a:srgbClr val="FF0000"/>
                </a:solidFill>
              </a:rPr>
              <a:t>There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is</a:t>
            </a:r>
            <a:r>
              <a:rPr lang="hr-HR" b="1" dirty="0">
                <a:solidFill>
                  <a:srgbClr val="FF0000"/>
                </a:solidFill>
              </a:rPr>
              <a:t> a </a:t>
            </a:r>
            <a:r>
              <a:rPr lang="hr-HR" b="1" dirty="0" err="1">
                <a:solidFill>
                  <a:srgbClr val="FF0000"/>
                </a:solidFill>
              </a:rPr>
              <a:t>moon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018FF-7D8A-120C-A78F-2922835D4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837"/>
            <a:ext cx="5718629" cy="343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51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 </a:t>
            </a:r>
            <a:r>
              <a:rPr lang="hr-HR" i="1"/>
              <a:t>pages </a:t>
            </a:r>
            <a:r>
              <a:rPr lang="hr-HR" i="1" dirty="0"/>
              <a:t>8 </a:t>
            </a:r>
            <a:r>
              <a:rPr lang="hr-HR" i="1" dirty="0" err="1"/>
              <a:t>and</a:t>
            </a:r>
            <a:r>
              <a:rPr lang="hr-HR" i="1" dirty="0"/>
              <a:t> 9.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2F73FE-7992-426E-64EB-80DE5518CA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8" y="1290696"/>
            <a:ext cx="3865484" cy="554741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2AF1F2-0F58-1681-ADE6-85C8958316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/>
          <a:stretch/>
        </p:blipFill>
        <p:spPr>
          <a:xfrm>
            <a:off x="4181381" y="1290696"/>
            <a:ext cx="4163719" cy="541470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A0A633-430B-413F-22EA-08BA803BE1A6}"/>
              </a:ext>
            </a:extLst>
          </p:cNvPr>
          <p:cNvSpPr txBox="1"/>
          <p:nvPr/>
        </p:nvSpPr>
        <p:spPr>
          <a:xfrm>
            <a:off x="8806650" y="1393794"/>
            <a:ext cx="3213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Homework: Task D, E, and F </a:t>
            </a:r>
            <a:br>
              <a:rPr lang="en-GB" dirty="0"/>
            </a:br>
            <a:br>
              <a:rPr lang="en-GB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472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B6EC-9E5E-932B-984D-4349D469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/>
              <a:t>How do </a:t>
            </a:r>
            <a:r>
              <a:rPr lang="hr-HR" sz="3600" b="1" dirty="0" err="1"/>
              <a:t>you</a:t>
            </a:r>
            <a:r>
              <a:rPr lang="hr-HR" sz="3600" b="1" dirty="0"/>
              <a:t> </a:t>
            </a:r>
            <a:r>
              <a:rPr lang="hr-HR" sz="3600" b="1" dirty="0" err="1"/>
              <a:t>feel</a:t>
            </a:r>
            <a:r>
              <a:rPr lang="hr-HR" sz="3600" b="1" dirty="0"/>
              <a:t> </a:t>
            </a:r>
            <a:r>
              <a:rPr lang="hr-HR" sz="3600" b="1" dirty="0" err="1"/>
              <a:t>about</a:t>
            </a:r>
            <a:r>
              <a:rPr lang="hr-HR" sz="3600" b="1" dirty="0"/>
              <a:t> English? </a:t>
            </a:r>
            <a:br>
              <a:rPr lang="hr-HR" sz="3600" b="1" dirty="0"/>
            </a:br>
            <a:r>
              <a:rPr lang="hr-HR" sz="3600" b="1" dirty="0"/>
              <a:t>Open </a:t>
            </a:r>
            <a:r>
              <a:rPr lang="hr-HR" sz="3600" b="1" dirty="0" err="1"/>
              <a:t>your</a:t>
            </a:r>
            <a:r>
              <a:rPr lang="hr-HR" sz="3600" b="1" dirty="0"/>
              <a:t> </a:t>
            </a:r>
            <a:r>
              <a:rPr lang="hr-HR" sz="3600" b="1" dirty="0" err="1"/>
              <a:t>notebook</a:t>
            </a:r>
            <a:r>
              <a:rPr lang="hr-HR" sz="3600" b="1" dirty="0"/>
              <a:t> </a:t>
            </a:r>
            <a:r>
              <a:rPr lang="hr-HR" sz="3600" b="1" dirty="0" err="1"/>
              <a:t>and</a:t>
            </a:r>
            <a:r>
              <a:rPr lang="hr-HR" sz="3600" b="1" dirty="0"/>
              <a:t> </a:t>
            </a:r>
            <a:r>
              <a:rPr lang="hr-HR" sz="3600" b="1" dirty="0" err="1"/>
              <a:t>write</a:t>
            </a:r>
            <a:r>
              <a:rPr lang="hr-HR" sz="3600" b="1" dirty="0"/>
              <a:t> </a:t>
            </a:r>
            <a:r>
              <a:rPr lang="hr-HR" sz="3600" b="1" dirty="0" err="1"/>
              <a:t>words</a:t>
            </a:r>
            <a:r>
              <a:rPr lang="hr-HR" sz="3600" b="1" dirty="0"/>
              <a:t> </a:t>
            </a:r>
            <a:r>
              <a:rPr lang="hr-HR" sz="3600" b="1" dirty="0" err="1"/>
              <a:t>you</a:t>
            </a:r>
            <a:r>
              <a:rPr lang="hr-HR" sz="3600" b="1" dirty="0"/>
              <a:t> </a:t>
            </a:r>
            <a:r>
              <a:rPr lang="hr-HR" sz="3600" b="1" dirty="0" err="1"/>
              <a:t>associate</a:t>
            </a:r>
            <a:r>
              <a:rPr lang="hr-HR" sz="3600" b="1" dirty="0"/>
              <a:t> </a:t>
            </a:r>
            <a:r>
              <a:rPr lang="hr-HR" sz="3600" b="1" dirty="0" err="1"/>
              <a:t>with</a:t>
            </a:r>
            <a:r>
              <a:rPr lang="hr-HR" sz="3600" b="1" dirty="0"/>
              <a:t> </a:t>
            </a:r>
            <a:r>
              <a:rPr lang="hr-HR" sz="3600" b="1" dirty="0" err="1"/>
              <a:t>the</a:t>
            </a:r>
            <a:r>
              <a:rPr lang="hr-HR" sz="3600" b="1" dirty="0"/>
              <a:t> English </a:t>
            </a:r>
            <a:r>
              <a:rPr lang="hr-HR" sz="3600" b="1" dirty="0" err="1"/>
              <a:t>language</a:t>
            </a:r>
            <a:r>
              <a:rPr lang="hr-HR" sz="3600" b="1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C35E39-A09D-404C-5D2B-881C55D49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308544"/>
            <a:ext cx="10515600" cy="3112617"/>
          </a:xfrm>
        </p:spPr>
      </p:pic>
    </p:spTree>
    <p:extLst>
      <p:ext uri="{BB962C8B-B14F-4D97-AF65-F5344CB8AC3E}">
        <p14:creationId xmlns:p14="http://schemas.microsoft.com/office/powerpoint/2010/main" val="14992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F44E4E-8834-3447-11A8-A4A381E4A2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11192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FEBEF-EF48-D7D2-2B25-DFF84547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784" y="2898584"/>
            <a:ext cx="5467905" cy="386844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r-HR" b="1" dirty="0" err="1"/>
              <a:t>What</a:t>
            </a:r>
            <a:r>
              <a:rPr lang="hr-HR" b="1" dirty="0"/>
              <a:t> 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think</a:t>
            </a:r>
            <a:r>
              <a:rPr lang="hr-HR" b="1" dirty="0"/>
              <a:t>? 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A </a:t>
            </a:r>
            <a:r>
              <a:rPr lang="hr-HR" b="1" dirty="0" err="1"/>
              <a:t>and</a:t>
            </a:r>
            <a:r>
              <a:rPr lang="hr-HR" b="1" dirty="0"/>
              <a:t> put a </a:t>
            </a:r>
            <a:r>
              <a:rPr lang="hr-HR" b="1" dirty="0" err="1"/>
              <a:t>tick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front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answers</a:t>
            </a:r>
            <a:r>
              <a:rPr lang="hr-HR" b="1" dirty="0"/>
              <a:t> </a:t>
            </a:r>
            <a:r>
              <a:rPr lang="hr-HR" b="1" dirty="0" err="1"/>
              <a:t>that</a:t>
            </a:r>
            <a:r>
              <a:rPr lang="hr-HR" b="1" dirty="0"/>
              <a:t> are </a:t>
            </a:r>
            <a:r>
              <a:rPr lang="hr-HR" b="1" dirty="0" err="1"/>
              <a:t>true</a:t>
            </a:r>
            <a:r>
              <a:rPr lang="hr-HR" b="1" dirty="0"/>
              <a:t> for </a:t>
            </a:r>
            <a:r>
              <a:rPr lang="hr-HR" b="1" dirty="0" err="1"/>
              <a:t>you</a:t>
            </a:r>
            <a:r>
              <a:rPr lang="hr-HR" b="1" dirty="0"/>
              <a:t>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sz="2000" b="1" dirty="0" err="1"/>
              <a:t>useful</a:t>
            </a:r>
            <a:r>
              <a:rPr lang="hr-HR" sz="2000" b="1" dirty="0"/>
              <a:t> </a:t>
            </a:r>
            <a:r>
              <a:rPr lang="hr-HR" sz="2000" dirty="0"/>
              <a:t>– </a:t>
            </a:r>
            <a:r>
              <a:rPr lang="hr-HR" sz="2000" dirty="0">
                <a:solidFill>
                  <a:schemeClr val="accent1"/>
                </a:solidFill>
              </a:rPr>
              <a:t>koristan</a:t>
            </a:r>
          </a:p>
          <a:p>
            <a:pPr marL="0" indent="0" algn="just">
              <a:buNone/>
            </a:pPr>
            <a:r>
              <a:rPr lang="hr-HR" sz="2000" b="1" dirty="0" err="1"/>
              <a:t>difficult</a:t>
            </a:r>
            <a:r>
              <a:rPr lang="hr-HR" sz="2000" dirty="0"/>
              <a:t> – </a:t>
            </a:r>
            <a:r>
              <a:rPr lang="hr-HR" sz="2000" dirty="0">
                <a:solidFill>
                  <a:schemeClr val="accent1"/>
                </a:solidFill>
              </a:rPr>
              <a:t>težak</a:t>
            </a:r>
          </a:p>
          <a:p>
            <a:pPr marL="0" indent="0" algn="just">
              <a:buNone/>
            </a:pPr>
            <a:r>
              <a:rPr lang="hr-HR" sz="2000" b="1" dirty="0" err="1"/>
              <a:t>shy</a:t>
            </a:r>
            <a:r>
              <a:rPr lang="hr-HR" sz="2000" dirty="0"/>
              <a:t> – </a:t>
            </a:r>
            <a:r>
              <a:rPr lang="hr-HR" sz="2000" dirty="0">
                <a:solidFill>
                  <a:schemeClr val="accent1"/>
                </a:solidFill>
              </a:rPr>
              <a:t>sramežljiv</a:t>
            </a:r>
          </a:p>
          <a:p>
            <a:pPr marL="0" indent="0" algn="just">
              <a:buNone/>
            </a:pPr>
            <a:r>
              <a:rPr lang="hr-HR" sz="2000" b="1" dirty="0" err="1"/>
              <a:t>like</a:t>
            </a:r>
            <a:r>
              <a:rPr lang="hr-HR" sz="2000" b="1" dirty="0"/>
              <a:t> a </a:t>
            </a:r>
            <a:r>
              <a:rPr lang="hr-HR" sz="2000" b="1" dirty="0" err="1"/>
              <a:t>different</a:t>
            </a:r>
            <a:r>
              <a:rPr lang="hr-HR" sz="2000" b="1" dirty="0"/>
              <a:t> </a:t>
            </a:r>
            <a:r>
              <a:rPr lang="hr-HR" sz="2000" b="1" dirty="0" err="1"/>
              <a:t>person</a:t>
            </a:r>
            <a:r>
              <a:rPr lang="hr-HR" sz="2000" b="1" dirty="0"/>
              <a:t> </a:t>
            </a:r>
            <a:r>
              <a:rPr lang="hr-HR" sz="2000" dirty="0"/>
              <a:t>– </a:t>
            </a:r>
            <a:r>
              <a:rPr lang="hr-HR" sz="2000" dirty="0">
                <a:solidFill>
                  <a:schemeClr val="accent1"/>
                </a:solidFill>
              </a:rPr>
              <a:t>poput druge osobe</a:t>
            </a:r>
          </a:p>
          <a:p>
            <a:pPr marL="0" indent="0" algn="just">
              <a:buNone/>
            </a:pPr>
            <a:r>
              <a:rPr lang="hr-HR" sz="2000" b="1" dirty="0" err="1"/>
              <a:t>work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pairs</a:t>
            </a:r>
            <a:r>
              <a:rPr lang="hr-HR" sz="2000" b="1" dirty="0"/>
              <a:t> </a:t>
            </a:r>
            <a:r>
              <a:rPr lang="hr-HR" sz="2000" dirty="0"/>
              <a:t>– </a:t>
            </a:r>
            <a:r>
              <a:rPr lang="hr-HR" sz="2000" dirty="0">
                <a:solidFill>
                  <a:schemeClr val="accent1"/>
                </a:solidFill>
              </a:rPr>
              <a:t>rad u paru</a:t>
            </a:r>
          </a:p>
          <a:p>
            <a:pPr marL="0" indent="0" algn="just">
              <a:buNone/>
            </a:pPr>
            <a:r>
              <a:rPr lang="hr-HR" sz="2000" b="1" dirty="0" err="1"/>
              <a:t>write</a:t>
            </a:r>
            <a:r>
              <a:rPr lang="hr-HR" sz="2000" b="1" dirty="0"/>
              <a:t> </a:t>
            </a:r>
            <a:r>
              <a:rPr lang="hr-HR" sz="2000" b="1" dirty="0" err="1"/>
              <a:t>down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Croatian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meaning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new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dirty="0"/>
              <a:t>– </a:t>
            </a:r>
            <a:r>
              <a:rPr lang="hr-HR" sz="2000" dirty="0">
                <a:solidFill>
                  <a:schemeClr val="accent1"/>
                </a:solidFill>
              </a:rPr>
              <a:t>zapisati na hrvatskom jeziku značenje novih riječi</a:t>
            </a:r>
          </a:p>
          <a:p>
            <a:pPr marL="0" indent="0" algn="just">
              <a:buNone/>
            </a:pPr>
            <a:r>
              <a:rPr lang="hr-HR" sz="2000" b="1" dirty="0"/>
              <a:t>do a </a:t>
            </a:r>
            <a:r>
              <a:rPr lang="hr-HR" sz="2000" b="1" dirty="0" err="1"/>
              <a:t>lot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exercises</a:t>
            </a:r>
            <a:r>
              <a:rPr lang="hr-HR" sz="2000" b="1" dirty="0"/>
              <a:t>  </a:t>
            </a:r>
            <a:r>
              <a:rPr lang="hr-HR" sz="2000" dirty="0"/>
              <a:t>- </a:t>
            </a:r>
            <a:r>
              <a:rPr lang="hr-HR" sz="2000" dirty="0">
                <a:solidFill>
                  <a:schemeClr val="accent1"/>
                </a:solidFill>
              </a:rPr>
              <a:t>puno vježbati</a:t>
            </a:r>
          </a:p>
          <a:p>
            <a:pPr marL="0" indent="0" algn="just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tests</a:t>
            </a:r>
            <a:r>
              <a:rPr lang="hr-HR" sz="2000" b="1" dirty="0"/>
              <a:t> to </a:t>
            </a: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my</a:t>
            </a:r>
            <a:r>
              <a:rPr lang="hr-HR" sz="2000" b="1" dirty="0"/>
              <a:t> </a:t>
            </a:r>
            <a:r>
              <a:rPr lang="hr-HR" sz="2000" b="1" dirty="0" err="1"/>
              <a:t>learning</a:t>
            </a:r>
            <a:r>
              <a:rPr lang="hr-HR" sz="2000" b="1" dirty="0"/>
              <a:t> </a:t>
            </a:r>
            <a:r>
              <a:rPr lang="hr-HR" sz="2000" dirty="0"/>
              <a:t>– </a:t>
            </a:r>
            <a:r>
              <a:rPr lang="hr-HR" sz="2000" dirty="0">
                <a:solidFill>
                  <a:schemeClr val="accent1"/>
                </a:solidFill>
              </a:rPr>
              <a:t>provjeriti naučeno rješavanjem provjera znanja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90DBB4-F97B-9666-4A72-7CA0E04D5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2238" y="90971"/>
            <a:ext cx="5379294" cy="254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22D1AC-4F83-36C4-9904-C6F724764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" y="79898"/>
            <a:ext cx="5839648" cy="468685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36ED1-3E7C-2930-DC46-E7F8BF7E1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530" y="183256"/>
            <a:ext cx="5181600" cy="20006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/>
              <a:t>Look at the list of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classroom</a:t>
            </a:r>
            <a:r>
              <a:rPr lang="hr-HR" sz="2000" b="1" dirty="0"/>
              <a:t> </a:t>
            </a:r>
            <a:r>
              <a:rPr lang="hr-HR" sz="2000" b="1" dirty="0" err="1"/>
              <a:t>rules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 B</a:t>
            </a:r>
            <a:r>
              <a:rPr lang="en-US" sz="2000" b="1" dirty="0"/>
              <a:t>. </a:t>
            </a:r>
            <a:endParaRPr lang="hr-HR" sz="2000" b="1" dirty="0"/>
          </a:p>
          <a:p>
            <a:pPr marL="0" indent="0" algn="just">
              <a:buNone/>
            </a:pPr>
            <a:r>
              <a:rPr lang="en-US" sz="2000" b="1" dirty="0"/>
              <a:t>Put </a:t>
            </a:r>
            <a:r>
              <a:rPr lang="hr-HR" sz="2000" b="1" dirty="0"/>
              <a:t>a </a:t>
            </a:r>
            <a:r>
              <a:rPr lang="hr-HR" sz="2000" b="1" dirty="0" err="1"/>
              <a:t>tick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front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sentences</a:t>
            </a:r>
            <a:r>
              <a:rPr lang="hr-HR" sz="2000" b="1" dirty="0"/>
              <a:t> </a:t>
            </a:r>
            <a:r>
              <a:rPr lang="hr-HR" sz="2000" b="1" dirty="0" err="1"/>
              <a:t>that</a:t>
            </a:r>
            <a:r>
              <a:rPr lang="hr-HR" sz="2000" b="1" dirty="0"/>
              <a:t> </a:t>
            </a:r>
            <a:r>
              <a:rPr lang="hr-HR" sz="2000" b="1" dirty="0" err="1"/>
              <a:t>describe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is</a:t>
            </a:r>
            <a:r>
              <a:rPr lang="hr-HR" sz="2000" b="1" dirty="0"/>
              <a:t> OK to do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class</a:t>
            </a:r>
            <a:r>
              <a:rPr lang="hr-HR" sz="2000" b="1" dirty="0"/>
              <a:t>. </a:t>
            </a:r>
          </a:p>
          <a:p>
            <a:pPr marL="0" indent="0" algn="just">
              <a:buNone/>
            </a:pPr>
            <a:r>
              <a:rPr lang="hr-HR" sz="2000" b="1" dirty="0"/>
              <a:t>Put a </a:t>
            </a:r>
            <a:r>
              <a:rPr lang="hr-HR" sz="2000" b="1" dirty="0" err="1"/>
              <a:t>cross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front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sentences</a:t>
            </a:r>
            <a:r>
              <a:rPr lang="hr-HR" sz="2000" b="1" dirty="0"/>
              <a:t> </a:t>
            </a:r>
            <a:r>
              <a:rPr lang="hr-HR" sz="2000" b="1" dirty="0" err="1"/>
              <a:t>that</a:t>
            </a:r>
            <a:r>
              <a:rPr lang="hr-HR" sz="2000" b="1" dirty="0"/>
              <a:t> </a:t>
            </a:r>
            <a:r>
              <a:rPr lang="hr-HR" sz="2000" b="1" dirty="0" err="1"/>
              <a:t>describe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not</a:t>
            </a:r>
            <a:r>
              <a:rPr lang="hr-HR" sz="2000" b="1" dirty="0"/>
              <a:t> OK to do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class</a:t>
            </a:r>
            <a:r>
              <a:rPr lang="hr-HR" sz="2000" b="1" dirty="0"/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DEB7F4-450D-084A-0178-5829DD9CD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9" y="1296140"/>
            <a:ext cx="4208163" cy="5038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6B9C29-4C60-56FF-DDDA-6AF15E72A15C}"/>
              </a:ext>
            </a:extLst>
          </p:cNvPr>
          <p:cNvSpPr txBox="1"/>
          <p:nvPr/>
        </p:nvSpPr>
        <p:spPr>
          <a:xfrm>
            <a:off x="6386924" y="2183907"/>
            <a:ext cx="518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smijati se učenicima koji griješe</a:t>
            </a:r>
          </a:p>
          <a:p>
            <a:endParaRPr lang="hr-HR" b="1" dirty="0"/>
          </a:p>
          <a:p>
            <a:r>
              <a:rPr lang="hr-HR" b="1" dirty="0">
                <a:solidFill>
                  <a:schemeClr val="accent1"/>
                </a:solidFill>
              </a:rPr>
              <a:t>koristiti mobitel za slanje poruka tijekom sata </a:t>
            </a:r>
          </a:p>
          <a:p>
            <a:endParaRPr lang="hr-HR" b="1" dirty="0"/>
          </a:p>
          <a:p>
            <a:r>
              <a:rPr lang="hr-HR" b="1" dirty="0">
                <a:solidFill>
                  <a:schemeClr val="accent1"/>
                </a:solidFill>
              </a:rPr>
              <a:t>biti zločest prema prijateljima iz razreda</a:t>
            </a:r>
          </a:p>
          <a:p>
            <a:endParaRPr lang="hr-HR" b="1" dirty="0">
              <a:solidFill>
                <a:schemeClr val="accent1"/>
              </a:solidFill>
            </a:endParaRPr>
          </a:p>
          <a:p>
            <a:r>
              <a:rPr lang="hr-HR" b="1" dirty="0">
                <a:solidFill>
                  <a:schemeClr val="accent1"/>
                </a:solidFill>
              </a:rPr>
              <a:t>bučiti</a:t>
            </a:r>
          </a:p>
          <a:p>
            <a:endParaRPr lang="hr-HR" b="1" dirty="0">
              <a:solidFill>
                <a:schemeClr val="accent1"/>
              </a:solidFill>
            </a:endParaRPr>
          </a:p>
          <a:p>
            <a:r>
              <a:rPr lang="hr-HR" b="1" dirty="0">
                <a:solidFill>
                  <a:schemeClr val="accent1"/>
                </a:solidFill>
              </a:rPr>
              <a:t>pitati učitelja za pomoć ako nešto ne razumiješ</a:t>
            </a:r>
          </a:p>
          <a:p>
            <a:endParaRPr lang="hr-HR" b="1" dirty="0">
              <a:solidFill>
                <a:schemeClr val="accent1"/>
              </a:solidFill>
            </a:endParaRPr>
          </a:p>
          <a:p>
            <a:r>
              <a:rPr lang="hr-HR" b="1" dirty="0">
                <a:solidFill>
                  <a:schemeClr val="accent1"/>
                </a:solidFill>
              </a:rPr>
              <a:t>pomoći prijateljima kada imaju poteškoća</a:t>
            </a:r>
          </a:p>
          <a:p>
            <a:endParaRPr lang="hr-HR" b="1" dirty="0"/>
          </a:p>
          <a:p>
            <a:r>
              <a:rPr lang="hr-HR" b="1" dirty="0">
                <a:solidFill>
                  <a:schemeClr val="accent1"/>
                </a:solidFill>
              </a:rPr>
              <a:t>varati na ispitu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04CCA-A789-C0A8-B092-B811D236736B}"/>
              </a:ext>
            </a:extLst>
          </p:cNvPr>
          <p:cNvSpPr txBox="1"/>
          <p:nvPr/>
        </p:nvSpPr>
        <p:spPr>
          <a:xfrm>
            <a:off x="8510907" y="5999513"/>
            <a:ext cx="313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Check</a:t>
            </a:r>
            <a:r>
              <a:rPr lang="hr-HR" sz="2400" b="1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31770-B218-6FD7-02D4-BFF30F0C3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6" y="1296140"/>
            <a:ext cx="4927847" cy="5041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777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22D1AC-4F83-36C4-9904-C6F724764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" y="79898"/>
            <a:ext cx="5839648" cy="468685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36ED1-3E7C-2930-DC46-E7F8BF7E1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530" y="183256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 err="1"/>
              <a:t>Match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questions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answers</a:t>
            </a:r>
            <a:r>
              <a:rPr lang="hr-HR" sz="2400" b="1" dirty="0"/>
              <a:t> </a:t>
            </a:r>
            <a:r>
              <a:rPr lang="hr-HR" sz="2400" b="1" dirty="0" err="1"/>
              <a:t>in</a:t>
            </a:r>
            <a:r>
              <a:rPr lang="hr-HR" sz="2400" b="1" dirty="0"/>
              <a:t> </a:t>
            </a:r>
            <a:r>
              <a:rPr lang="hr-HR" sz="2400" b="1" dirty="0" err="1"/>
              <a:t>Task</a:t>
            </a:r>
            <a:r>
              <a:rPr lang="hr-HR" sz="2400" b="1" dirty="0"/>
              <a:t> C</a:t>
            </a:r>
            <a:r>
              <a:rPr lang="en-US" sz="2400" b="1" dirty="0"/>
              <a:t>. </a:t>
            </a:r>
            <a:endParaRPr lang="hr-HR" sz="2400" b="1" dirty="0"/>
          </a:p>
          <a:p>
            <a:pPr marL="0" indent="0" algn="just">
              <a:buNone/>
            </a:pPr>
            <a:endParaRPr lang="hr-HR" sz="2400" dirty="0"/>
          </a:p>
          <a:p>
            <a:pPr marL="0" indent="0" algn="just">
              <a:buNone/>
            </a:pPr>
            <a:r>
              <a:rPr lang="hr-HR" sz="2400" b="1" dirty="0" err="1"/>
              <a:t>spell</a:t>
            </a:r>
            <a:r>
              <a:rPr lang="hr-HR" sz="2400" dirty="0"/>
              <a:t> – </a:t>
            </a:r>
            <a:r>
              <a:rPr lang="hr-HR" sz="2400" b="1" dirty="0" err="1">
                <a:solidFill>
                  <a:schemeClr val="accent1"/>
                </a:solidFill>
              </a:rPr>
              <a:t>slovkati</a:t>
            </a:r>
            <a:endParaRPr lang="hr-HR" sz="2400" b="1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hr-HR" sz="2400" b="1" dirty="0" err="1"/>
              <a:t>borrow</a:t>
            </a:r>
            <a:r>
              <a:rPr lang="hr-HR" sz="2400" dirty="0"/>
              <a:t> – </a:t>
            </a:r>
            <a:r>
              <a:rPr lang="hr-HR" sz="2400" b="1" dirty="0">
                <a:solidFill>
                  <a:schemeClr val="accent1"/>
                </a:solidFill>
              </a:rPr>
              <a:t>posuditi</a:t>
            </a:r>
            <a:r>
              <a:rPr lang="hr-HR" sz="2400" b="1" dirty="0"/>
              <a:t> </a:t>
            </a:r>
            <a:r>
              <a:rPr lang="hr-HR" sz="2400" b="1" dirty="0">
                <a:solidFill>
                  <a:schemeClr val="accent1"/>
                </a:solidFill>
              </a:rPr>
              <a:t>od koga što</a:t>
            </a:r>
          </a:p>
          <a:p>
            <a:pPr marL="0" indent="0" algn="just">
              <a:buNone/>
            </a:pPr>
            <a:endParaRPr lang="hr-HR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DEB7F4-450D-084A-0178-5829DD9CD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545" y="1296140"/>
            <a:ext cx="3732591" cy="5038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04CCA-A789-C0A8-B092-B811D236736B}"/>
              </a:ext>
            </a:extLst>
          </p:cNvPr>
          <p:cNvSpPr txBox="1"/>
          <p:nvPr/>
        </p:nvSpPr>
        <p:spPr>
          <a:xfrm>
            <a:off x="6438530" y="2675709"/>
            <a:ext cx="313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Check</a:t>
            </a:r>
            <a:r>
              <a:rPr lang="hr-HR" sz="2400" b="1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B782F2-8FA4-C1E9-FE4D-B76B43634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5" y="1296140"/>
            <a:ext cx="3917019" cy="50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021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AD63-0E1C-65A8-99A3-645002B0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EDDC4-CE01-0AA6-FA3D-A8B8C9D0B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4743" y="365125"/>
            <a:ext cx="4829291" cy="4286019"/>
          </a:xfrm>
        </p:spPr>
        <p:txBody>
          <a:bodyPr/>
          <a:lstStyle/>
          <a:p>
            <a:pPr marL="0" indent="0">
              <a:buNone/>
            </a:pPr>
            <a:r>
              <a:rPr lang="hr-HR" b="1" dirty="0" err="1"/>
              <a:t>Act</a:t>
            </a:r>
            <a:r>
              <a:rPr lang="hr-HR" b="1" dirty="0"/>
              <a:t> </a:t>
            </a:r>
            <a:r>
              <a:rPr lang="hr-HR" b="1" dirty="0" err="1"/>
              <a:t>out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conversation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D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replace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word ‘klokan’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any</a:t>
            </a:r>
            <a:r>
              <a:rPr lang="hr-HR" b="1" dirty="0"/>
              <a:t> </a:t>
            </a:r>
            <a:r>
              <a:rPr lang="hr-HR" b="1" dirty="0" err="1"/>
              <a:t>other</a:t>
            </a:r>
            <a:r>
              <a:rPr lang="hr-HR" b="1" dirty="0"/>
              <a:t> word</a:t>
            </a:r>
            <a:r>
              <a:rPr lang="hr-HR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65291-E646-1616-79ED-68F06FFA0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20"/>
            <a:ext cx="6924744" cy="527333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EBCFE6-B844-DFD2-C4E5-9F7F17A170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1" y="4577319"/>
            <a:ext cx="5948041" cy="1246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4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FD5E-E552-6D4E-0948-C0514342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00" y="290119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i="1" dirty="0" err="1"/>
              <a:t>Workbook</a:t>
            </a:r>
            <a:r>
              <a:rPr lang="hr-HR" sz="4000" i="1" dirty="0"/>
              <a:t>, </a:t>
            </a:r>
            <a:r>
              <a:rPr lang="hr-HR" sz="4000" i="1" dirty="0" err="1"/>
              <a:t>page</a:t>
            </a:r>
            <a:r>
              <a:rPr lang="hr-HR" sz="4000" i="1" dirty="0"/>
              <a:t> 6.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C25DBD-3E05-5C1B-C691-DE0D6789C9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6768"/>
            <a:ext cx="3820356" cy="515610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C5E2A-05BA-32F7-68B9-0BA4B65495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b="1" dirty="0" err="1"/>
              <a:t>Fill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given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65612F-488F-1096-73FA-C7BE110C5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0" y="1302753"/>
            <a:ext cx="3751555" cy="5190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E44A6B-E598-4360-75E1-D364D3BCF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3" y="1299770"/>
            <a:ext cx="4801016" cy="540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46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DA92-FDF0-F0B2-48AB-4C30FB82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dirty="0" err="1"/>
              <a:t>Workbook</a:t>
            </a:r>
            <a:r>
              <a:rPr lang="hr-HR" sz="4000" i="1" dirty="0"/>
              <a:t>, </a:t>
            </a:r>
            <a:r>
              <a:rPr lang="hr-HR" sz="4000" i="1" dirty="0" err="1"/>
              <a:t>page</a:t>
            </a:r>
            <a:r>
              <a:rPr lang="hr-HR" sz="4000" i="1" dirty="0"/>
              <a:t> 7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CC9C935-023D-E9CB-D787-BB3566D134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7" y="1336607"/>
            <a:ext cx="3390530" cy="499587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7EB651-32D6-853C-054E-DCF7450F8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10" y="1690688"/>
            <a:ext cx="5531996" cy="3086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CB7D3-485C-80EE-D6BC-7E28ED243A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DA92-FDF0-F0B2-48AB-4C30FB82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dirty="0" err="1"/>
              <a:t>Workbook</a:t>
            </a:r>
            <a:r>
              <a:rPr lang="hr-HR" sz="4000" i="1" dirty="0"/>
              <a:t>, </a:t>
            </a:r>
            <a:r>
              <a:rPr lang="hr-HR" sz="4000" i="1" dirty="0" err="1"/>
              <a:t>page</a:t>
            </a:r>
            <a:r>
              <a:rPr lang="hr-HR" sz="4000" i="1" dirty="0"/>
              <a:t> 7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CC9C935-023D-E9CB-D787-BB3566D134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0" y="1354361"/>
            <a:ext cx="3390530" cy="499587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DE65C0-2863-394F-D4E8-335F37352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54361"/>
            <a:ext cx="5181600" cy="9695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 err="1"/>
              <a:t>Fill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C </a:t>
            </a:r>
            <a:r>
              <a:rPr lang="hr-HR" b="1" dirty="0" err="1"/>
              <a:t>with</a:t>
            </a:r>
            <a:r>
              <a:rPr lang="hr-HR" b="1" dirty="0"/>
              <a:t> a word </a:t>
            </a:r>
            <a:r>
              <a:rPr lang="hr-HR" b="1" dirty="0" err="1"/>
              <a:t>or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from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box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B.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080B6-93F5-327F-38CA-DB2281979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3" y="1690688"/>
            <a:ext cx="4618134" cy="4716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C3AE9-5569-757D-FA86-466934707F90}"/>
              </a:ext>
            </a:extLst>
          </p:cNvPr>
          <p:cNvSpPr txBox="1"/>
          <p:nvPr/>
        </p:nvSpPr>
        <p:spPr>
          <a:xfrm>
            <a:off x="6096000" y="2503503"/>
            <a:ext cx="302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8D669-A8B9-4CE1-E25F-8373AC4C8203}"/>
              </a:ext>
            </a:extLst>
          </p:cNvPr>
          <p:cNvSpPr txBox="1"/>
          <p:nvPr/>
        </p:nvSpPr>
        <p:spPr>
          <a:xfrm>
            <a:off x="2125833" y="1812810"/>
            <a:ext cx="11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grammar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15604-B372-E48C-881D-293126F5BA87}"/>
              </a:ext>
            </a:extLst>
          </p:cNvPr>
          <p:cNvSpPr txBox="1"/>
          <p:nvPr/>
        </p:nvSpPr>
        <p:spPr>
          <a:xfrm>
            <a:off x="784802" y="2182142"/>
            <a:ext cx="1550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00"/>
                </a:solidFill>
              </a:rPr>
              <a:t>Pronunciation</a:t>
            </a:r>
            <a:endParaRPr lang="hr-HR" sz="1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E330D4-81F5-5E21-9F16-B00DA4137FD4}"/>
              </a:ext>
            </a:extLst>
          </p:cNvPr>
          <p:cNvSpPr txBox="1"/>
          <p:nvPr/>
        </p:nvSpPr>
        <p:spPr>
          <a:xfrm>
            <a:off x="958790" y="2580447"/>
            <a:ext cx="11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Listening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011E93-A64D-5549-765D-28ED206D74E4}"/>
              </a:ext>
            </a:extLst>
          </p:cNvPr>
          <p:cNvSpPr txBox="1"/>
          <p:nvPr/>
        </p:nvSpPr>
        <p:spPr>
          <a:xfrm>
            <a:off x="994300" y="2949779"/>
            <a:ext cx="11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Writing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C55F1-3E6E-7B49-45F5-3C54987C7DFC}"/>
              </a:ext>
            </a:extLst>
          </p:cNvPr>
          <p:cNvSpPr txBox="1"/>
          <p:nvPr/>
        </p:nvSpPr>
        <p:spPr>
          <a:xfrm>
            <a:off x="1123027" y="3499356"/>
            <a:ext cx="11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reading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F6F30-6D4F-36A6-6EBA-EB79DF439E31}"/>
              </a:ext>
            </a:extLst>
          </p:cNvPr>
          <p:cNvSpPr txBox="1"/>
          <p:nvPr/>
        </p:nvSpPr>
        <p:spPr>
          <a:xfrm>
            <a:off x="784802" y="4644674"/>
            <a:ext cx="124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Vocabulary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89FCAC-093A-781D-17FB-8F5EA9E58503}"/>
              </a:ext>
            </a:extLst>
          </p:cNvPr>
          <p:cNvSpPr txBox="1"/>
          <p:nvPr/>
        </p:nvSpPr>
        <p:spPr>
          <a:xfrm>
            <a:off x="1123027" y="6068318"/>
            <a:ext cx="1127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00"/>
                </a:solidFill>
              </a:rPr>
              <a:t>speaking</a:t>
            </a:r>
            <a:endParaRPr lang="hr-H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543</Words>
  <Application>Microsoft Office PowerPoint</Application>
  <PresentationFormat>Widescreen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Lesson 1  English and me</vt:lpstr>
      <vt:lpstr>How do you feel about English?  Open your notebook and write words you associate with the English language.</vt:lpstr>
      <vt:lpstr>PowerPoint Presentation</vt:lpstr>
      <vt:lpstr>PowerPoint Presentation</vt:lpstr>
      <vt:lpstr>PowerPoint Presentation</vt:lpstr>
      <vt:lpstr>PowerPoint Presentation</vt:lpstr>
      <vt:lpstr>Workbook, page 6.</vt:lpstr>
      <vt:lpstr>Workbook, page 7</vt:lpstr>
      <vt:lpstr>Workbook, page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Workbook pages 8 and 9.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English and me</dc:title>
  <dc:creator>Josipa</dc:creator>
  <cp:lastModifiedBy>Sanja Ivoš</cp:lastModifiedBy>
  <cp:revision>104</cp:revision>
  <dcterms:created xsi:type="dcterms:W3CDTF">2022-07-05T12:34:47Z</dcterms:created>
  <dcterms:modified xsi:type="dcterms:W3CDTF">2022-08-31T06:15:20Z</dcterms:modified>
</cp:coreProperties>
</file>